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1" r:id="rId5"/>
    <p:sldMasterId id="2147483729" r:id="rId6"/>
    <p:sldMasterId id="2147483757" r:id="rId7"/>
  </p:sldMasterIdLst>
  <p:notesMasterIdLst>
    <p:notesMasterId r:id="rId16"/>
  </p:notesMasterIdLst>
  <p:sldIdLst>
    <p:sldId id="256" r:id="rId8"/>
    <p:sldId id="278" r:id="rId9"/>
    <p:sldId id="2147481578" r:id="rId10"/>
    <p:sldId id="2147481580" r:id="rId11"/>
    <p:sldId id="269" r:id="rId12"/>
    <p:sldId id="281" r:id="rId13"/>
    <p:sldId id="3666" r:id="rId14"/>
    <p:sldId id="268" r:id="rId15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AD9C002C-D773-E4D2-A107-1EAD9B363C39}" name="Iryna Sushko" initials="IS" userId="S::iryna.sushko@eleks.com::89056467-873f-4b5a-b074-e46cf5427433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000000"/>
    <a:srgbClr val="FF0004"/>
    <a:srgbClr val="F2F2F2"/>
    <a:srgbClr val="B2B7F2"/>
    <a:srgbClr val="E0EFFF"/>
    <a:srgbClr val="DFEAFD"/>
    <a:srgbClr val="E0EAFF"/>
    <a:srgbClr val="13F097"/>
    <a:srgbClr val="DEE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54B6E-738F-8E68-3B9F-49B9B4289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F57D0-6F94-870A-EAF4-D53919CB3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AF2A0-A3B0-E724-91CC-D2AFC230A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324A-5AD2-140A-DE29-5CD3F1169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0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21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63122951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B13A9-D6F2-A4EC-5249-4EBDDE615453}"/>
              </a:ext>
            </a:extLst>
          </p:cNvPr>
          <p:cNvSpPr/>
          <p:nvPr userDrawn="1"/>
        </p:nvSpPr>
        <p:spPr>
          <a:xfrm>
            <a:off x="1" y="0"/>
            <a:ext cx="18288002" cy="10287000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F50F15AD-973F-379F-38DE-CD0C141D2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64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97056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31409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5876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865667711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59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40250437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logoBG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16513885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302946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426975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828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467632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3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3957101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4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2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14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4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3998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7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5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5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6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804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160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8176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9694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5584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24570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9506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398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3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67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0028537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45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3080508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4229744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47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2947939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05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1897513" y="852079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956984" y="465163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1897513" y="5448124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7304468" y="102661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2227180" y="1375857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956984" y="5061208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7283249" y="556449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2227180" y="5956925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3249" y="392449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468" y="846237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8870" y="4292808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18870" y="864799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85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7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67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3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86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87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94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46638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540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153294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300012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1110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591191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8930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49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78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6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3787084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651058"/>
            <a:ext cx="15834537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0539232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827516735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88526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44336384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0238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778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7717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8346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7288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51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6815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20267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03049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7019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06182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45498373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33628676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11461581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2878167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519812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6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700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Relationship Id="rId6" Type="http://schemas.openxmlformats.org/officeDocument/2006/relationships/hyperlink" Target="https://documentation.cluedin.net/getting-started/data-ingestion" TargetMode="External"/><Relationship Id="rId5" Type="http://schemas.openxmlformats.org/officeDocument/2006/relationships/image" Target="../media/image29.svg"/><Relationship Id="rId10" Type="http://schemas.openxmlformats.org/officeDocument/2006/relationships/hyperlink" Target="https://documentation.cluedin.net/training/fundamentals/ingestion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554351"/>
            <a:ext cx="8020878" cy="799489"/>
          </a:xfrm>
        </p:spPr>
        <p:txBody>
          <a:bodyPr>
            <a:normAutofit/>
          </a:bodyPr>
          <a:lstStyle/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Automating data quality with AI—delivering trusted, consistent, and explainable results at scale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1" y="4042119"/>
            <a:ext cx="15096928" cy="2358681"/>
          </a:xfrm>
        </p:spPr>
        <p:txBody>
          <a:bodyPr/>
          <a:lstStyle/>
          <a:p>
            <a:r>
              <a:rPr lang="en-GB" dirty="0"/>
              <a:t>DEMO: How to set up and use </a:t>
            </a:r>
            <a:br>
              <a:rPr lang="en-GB" dirty="0"/>
            </a:br>
            <a:r>
              <a:rPr lang="en-GB" dirty="0"/>
              <a:t>AI agents to resolve basic data quality issues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972F4A62-C835-A963-6512-A47691EE9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DBF767-DE87-B8DF-E18C-FB5D2F1C5164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EF08D-9F85-01F4-220F-A2F7F8EB6B72}"/>
              </a:ext>
            </a:extLst>
          </p:cNvPr>
          <p:cNvSpPr txBox="1"/>
          <p:nvPr/>
        </p:nvSpPr>
        <p:spPr>
          <a:xfrm>
            <a:off x="10051838" y="2453054"/>
            <a:ext cx="7332990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session starts a series of practical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trainings on using AI Agents for data management.</a:t>
            </a:r>
          </a:p>
          <a:p>
            <a:pPr defTabSz="1371600">
              <a:lnSpc>
                <a:spcPts val="2520"/>
              </a:lnSpc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GB" sz="21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Trainer will demonstrate how to use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“Find data quality issues” skill to resolve simple but common data quality issues.</a:t>
            </a:r>
          </a:p>
          <a:p>
            <a:pPr defTabSz="1371600">
              <a:lnSpc>
                <a:spcPts val="2520"/>
              </a:lnSpc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We’ll start with basic data quality fixes and move on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more advanced use cases in the next sessions.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722D6-D177-38A5-7510-70EB2582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178016"/>
            <a:ext cx="6834918" cy="2568294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7200" dirty="0"/>
              <a:t>Session</a:t>
            </a:r>
            <a:br>
              <a:rPr lang="en-US" sz="7200" dirty="0"/>
            </a:br>
            <a:r>
              <a:rPr lang="en-US" sz="7200" dirty="0"/>
              <a:t>Goal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28D4B812-07BB-E851-24C9-D5A2A055572B}"/>
              </a:ext>
            </a:extLst>
          </p:cNvPr>
          <p:cNvSpPr/>
          <p:nvPr/>
        </p:nvSpPr>
        <p:spPr>
          <a:xfrm>
            <a:off x="10184642" y="6879102"/>
            <a:ext cx="6950123" cy="2517382"/>
          </a:xfrm>
          <a:prstGeom prst="roundRect">
            <a:avLst>
              <a:gd name="adj" fmla="val 7345"/>
            </a:avLst>
          </a:prstGeom>
          <a:solidFill>
            <a:srgbClr val="ACB3F1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defTabSz="1371600">
              <a:defRPr/>
            </a:pPr>
            <a:r>
              <a:rPr lang="en-US" sz="1650" b="1">
                <a:solidFill>
                  <a:srgbClr val="102B4F"/>
                </a:solidFill>
                <a:latin typeface="Open Sans Extrabold"/>
              </a:rPr>
              <a:t>	</a:t>
            </a:r>
            <a:endParaRPr lang="en-US" sz="1800" kern="0">
              <a:solidFill>
                <a:srgbClr val="102B4F"/>
              </a:solidFill>
              <a:latin typeface="Open Sans"/>
              <a:cs typeface="Arial"/>
            </a:endParaRPr>
          </a:p>
        </p:txBody>
      </p:sp>
      <p:pic>
        <p:nvPicPr>
          <p:cNvPr id="12" name="Graphic 11" descr="Information with solid fill">
            <a:extLst>
              <a:ext uri="{FF2B5EF4-FFF2-40B4-BE49-F238E27FC236}">
                <a16:creationId xmlns:a16="http://schemas.microsoft.com/office/drawing/2014/main" id="{38F5148F-FE6C-0846-6BE8-C1973DA1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8951" y="7363755"/>
            <a:ext cx="551159" cy="551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340B1-CAD3-24D3-80CA-328C30CFDBF3}"/>
              </a:ext>
            </a:extLst>
          </p:cNvPr>
          <p:cNvSpPr txBox="1"/>
          <p:nvPr/>
        </p:nvSpPr>
        <p:spPr>
          <a:xfrm>
            <a:off x="10654775" y="8039894"/>
            <a:ext cx="6285509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lnSpc>
                <a:spcPts val="2310"/>
              </a:lnSpc>
            </a:pPr>
            <a:r>
              <a:rPr lang="en-US" sz="1800" b="1" dirty="0">
                <a:solidFill>
                  <a:srgbClr val="102B4F"/>
                </a:solidFill>
                <a:latin typeface="Arial" panose="020B0604020202020204"/>
              </a:rPr>
              <a:t>Note: 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This session is designed to develop practical experience with AI agents. For a full overview of AI agents, refer to the “</a:t>
            </a:r>
            <a:r>
              <a:rPr lang="en-GB" sz="1800" dirty="0" err="1">
                <a:solidFill>
                  <a:srgbClr val="102B4F"/>
                </a:solidFill>
                <a:latin typeface="Arial" panose="020B0604020202020204"/>
              </a:rPr>
              <a:t>CluedIn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 AI agents” session.</a:t>
            </a:r>
            <a:endParaRPr lang="en-US" sz="1800" dirty="0">
              <a:solidFill>
                <a:srgbClr val="102B4F"/>
              </a:solidFill>
              <a:latin typeface="Arial" panose="020B0604020202020204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7DB6AB27-6585-402A-CB22-D34CAEB4C9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5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102BA-3180-3ABA-482E-3C71979D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discussing in office">
            <a:extLst>
              <a:ext uri="{FF2B5EF4-FFF2-40B4-BE49-F238E27FC236}">
                <a16:creationId xmlns:a16="http://schemas.microsoft.com/office/drawing/2014/main" id="{54044A8F-555E-96AF-4853-A15DEBCD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094"/>
          <a:stretch/>
        </p:blipFill>
        <p:spPr>
          <a:xfrm>
            <a:off x="-1" y="0"/>
            <a:ext cx="9420506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8C0BC9-B794-941C-2B9D-49D9801777B6}"/>
              </a:ext>
            </a:extLst>
          </p:cNvPr>
          <p:cNvSpPr/>
          <p:nvPr/>
        </p:nvSpPr>
        <p:spPr>
          <a:xfrm>
            <a:off x="4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 sz="4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21D1F6-42A9-4FFB-A586-96684A1E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6645749"/>
            <a:ext cx="6637863" cy="2619696"/>
          </a:xfrm>
        </p:spPr>
        <p:txBody>
          <a:bodyPr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The data </a:t>
            </a:r>
            <a:br>
              <a:rPr lang="en-US" sz="6600" b="1">
                <a:solidFill>
                  <a:schemeClr val="bg1"/>
                </a:solidFill>
              </a:rPr>
            </a:br>
            <a:r>
              <a:rPr lang="en-US" sz="6600" b="1">
                <a:solidFill>
                  <a:schemeClr val="bg1"/>
                </a:solidFill>
              </a:rPr>
              <a:t>we’ll use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86DDCE-C344-BC95-9F20-AA61CBBAB2C2}"/>
              </a:ext>
            </a:extLst>
          </p:cNvPr>
          <p:cNvGrpSpPr/>
          <p:nvPr/>
        </p:nvGrpSpPr>
        <p:grpSpPr>
          <a:xfrm>
            <a:off x="8398953" y="9067527"/>
            <a:ext cx="1275441" cy="1244154"/>
            <a:chOff x="5599301" y="6045018"/>
            <a:chExt cx="850294" cy="8294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149F0A-9115-215D-788A-A6CAD9438111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en-LT" sz="405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E2BE0C-92CD-F5C3-1932-EA6A3868F05A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7" name="Graphic 16" descr="Caret Up with solid fill">
                <a:extLst>
                  <a:ext uri="{FF2B5EF4-FFF2-40B4-BE49-F238E27FC236}">
                    <a16:creationId xmlns:a16="http://schemas.microsoft.com/office/drawing/2014/main" id="{9DE5137F-68D0-7B07-F99D-F959A23EB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A7D7029-8A34-092B-F69D-928DD4896419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D9E2F9C-9439-3110-88FC-353EF15A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3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A80EDB-CC9B-FB19-C82E-A917AD757320}"/>
              </a:ext>
            </a:extLst>
          </p:cNvPr>
          <p:cNvGrpSpPr/>
          <p:nvPr/>
        </p:nvGrpSpPr>
        <p:grpSpPr>
          <a:xfrm>
            <a:off x="10101649" y="5672957"/>
            <a:ext cx="6773014" cy="1200330"/>
            <a:chOff x="10101649" y="4396607"/>
            <a:chExt cx="6773014" cy="1200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20C4B-BE2B-4916-4435-1FF1DF2389C5}"/>
                </a:ext>
              </a:extLst>
            </p:cNvPr>
            <p:cNvSpPr txBox="1"/>
            <p:nvPr/>
          </p:nvSpPr>
          <p:spPr>
            <a:xfrm>
              <a:off x="10542494" y="4396608"/>
              <a:ext cx="63321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/>
              <a:r>
                <a:rPr lang="en-GB" sz="2400" b="1">
                  <a:solidFill>
                    <a:srgbClr val="000000"/>
                  </a:solidFill>
                  <a:latin typeface="Arial" panose="020B0604020202020204"/>
                </a:rPr>
                <a:t>Customer data:</a:t>
              </a:r>
            </a:p>
            <a:p>
              <a:pPr marL="457200" indent="-457200" defTabSz="1371600">
                <a:buFont typeface="Arial" panose="020B0604020202020204" pitchFamily="34" charset="0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 panose="020B0604020202020204"/>
                </a:rPr>
                <a:t>Invalid emails</a:t>
              </a:r>
            </a:p>
            <a:p>
              <a:pPr marL="457200" indent="-457200" defTabSz="1371600">
                <a:buFont typeface="Arial" panose="020B0604020202020204" pitchFamily="34" charset="0"/>
                <a:buChar char="•"/>
              </a:pPr>
              <a:r>
                <a:rPr lang="en-GB" sz="2400">
                  <a:solidFill>
                    <a:schemeClr val="tx1">
                      <a:lumMod val="50000"/>
                    </a:schemeClr>
                  </a:solidFill>
                </a:rPr>
                <a:t>Phone numbers in varied formats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D8D28B-BFC2-83CB-79A7-E18AAAC7C301}"/>
                </a:ext>
              </a:extLst>
            </p:cNvPr>
            <p:cNvSpPr/>
            <p:nvPr/>
          </p:nvSpPr>
          <p:spPr>
            <a:xfrm>
              <a:off x="10101649" y="4396607"/>
              <a:ext cx="139632" cy="1200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en-LT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1CE76E20-9CC8-9362-4476-1507C413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648" y="3714991"/>
            <a:ext cx="6929052" cy="1595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We are working with </a:t>
            </a:r>
            <a:r>
              <a:rPr lang="en-GB" sz="2400" b="1"/>
              <a:t>NorthStar Retail</a:t>
            </a:r>
            <a:r>
              <a:rPr lang="en-GB" sz="2400"/>
              <a:t>, a fictional international retailer. The challenge? </a:t>
            </a:r>
            <a:br>
              <a:rPr lang="en-GB" sz="2400"/>
            </a:br>
            <a:r>
              <a:rPr lang="en-GB" sz="2400"/>
              <a:t>The data is inconsistent and error-prone.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8661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98651-E7F7-BEAE-8404-DF7AF510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50F161-843B-8425-9CF3-37F05D7C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39" y="2847373"/>
            <a:ext cx="13691723" cy="45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6103361" cy="2562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DEMO:</a:t>
            </a:r>
            <a:r>
              <a:rPr lang="en-US" dirty="0"/>
              <a:t> </a:t>
            </a:r>
            <a:r>
              <a:rPr lang="en-GB" dirty="0"/>
              <a:t>How to set up and use </a:t>
            </a:r>
            <a:br>
              <a:rPr lang="en-GB" dirty="0"/>
            </a:br>
            <a:r>
              <a:rPr lang="en-GB" dirty="0"/>
              <a:t>AI agents to resolve basic data quality issues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245861" y="9049786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1" y="1208735"/>
            <a:ext cx="9993795" cy="1456959"/>
          </a:xfrm>
        </p:spPr>
        <p:txBody>
          <a:bodyPr>
            <a:normAutofit/>
          </a:bodyPr>
          <a:lstStyle/>
          <a:p>
            <a:r>
              <a:rPr lang="en-US" sz="54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1" y="2665694"/>
            <a:ext cx="9993795" cy="260204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b="1"/>
              <a:t>You’ve seen how to: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/>
              <a:t>Use AI agents to fix data quality issues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/>
              <a:t>Interpret results and decide when to accept or reject them</a:t>
            </a:r>
            <a:endParaRPr lang="en-US" sz="240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6281531" y="4499042"/>
            <a:ext cx="9993795" cy="1456959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400" b="1"/>
              <a:t>Outcome:</a:t>
            </a:r>
          </a:p>
          <a:p>
            <a:pPr>
              <a:buClr>
                <a:schemeClr val="tx1"/>
              </a:buClr>
            </a:pPr>
            <a:r>
              <a:rPr lang="en-GB" sz="2400"/>
              <a:t>You now understand how to leverage AI agents to effectively improve data quality at scale</a:t>
            </a:r>
            <a:endParaRPr lang="en-US" sz="2400"/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6A07ECFB-4913-7DDF-8932-0F938DEA85EC}"/>
              </a:ext>
            </a:extLst>
          </p:cNvPr>
          <p:cNvSpPr/>
          <p:nvPr/>
        </p:nvSpPr>
        <p:spPr>
          <a:xfrm>
            <a:off x="6281532" y="7432099"/>
            <a:ext cx="9993795" cy="208958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8D2FE-E5C5-5663-5FAE-1E8581BF0BD6}"/>
              </a:ext>
            </a:extLst>
          </p:cNvPr>
          <p:cNvSpPr txBox="1">
            <a:spLocks/>
          </p:cNvSpPr>
          <p:nvPr/>
        </p:nvSpPr>
        <p:spPr>
          <a:xfrm>
            <a:off x="6576046" y="7575020"/>
            <a:ext cx="7971182" cy="180374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Next step:</a:t>
            </a:r>
          </a:p>
          <a:p>
            <a:pPr marL="0" indent="0">
              <a:buNone/>
            </a:pPr>
            <a:r>
              <a:rPr lang="en-US" sz="2400"/>
              <a:t>Pause the video and replicate the process.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C191F3-4FCA-4374-AA7B-E3B9C0F0EB77}"/>
              </a:ext>
            </a:extLst>
          </p:cNvPr>
          <p:cNvGrpSpPr/>
          <p:nvPr/>
        </p:nvGrpSpPr>
        <p:grpSpPr>
          <a:xfrm>
            <a:off x="15400677" y="8476891"/>
            <a:ext cx="834891" cy="814412"/>
            <a:chOff x="5599301" y="6045018"/>
            <a:chExt cx="850294" cy="8294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DB03B-282E-0619-5496-7626C61421DF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2E5E1-E808-A4A3-9052-E3D4B2DE2CA8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9" name="Graphic 8" descr="Caret Up with solid fill">
                <a:extLst>
                  <a:ext uri="{FF2B5EF4-FFF2-40B4-BE49-F238E27FC236}">
                    <a16:creationId xmlns:a16="http://schemas.microsoft.com/office/drawing/2014/main" id="{E674DCEB-35A1-C5CD-6DDC-E644D0D28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16C940E-A16B-31D4-E7CB-A3CFE12155C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48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6329F3DF-3661-0E7D-8434-07CE1C99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C92345-9EA2-E97A-AD28-FA732171EC32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414E-8F85-E84A-C1AA-5A611FE9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927464"/>
            <a:ext cx="6834918" cy="2342886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6600">
                <a:solidFill>
                  <a:schemeClr val="bg1"/>
                </a:solidFill>
              </a:rPr>
              <a:t>Recommended materials</a:t>
            </a:r>
          </a:p>
        </p:txBody>
      </p:sp>
      <p:sp>
        <p:nvSpPr>
          <p:cNvPr id="68" name="Rectangle: Rounded Corners 9">
            <a:extLst>
              <a:ext uri="{FF2B5EF4-FFF2-40B4-BE49-F238E27FC236}">
                <a16:creationId xmlns:a16="http://schemas.microsoft.com/office/drawing/2014/main" id="{B8A7C5D1-BAC1-6BE1-9799-5827823B3264}"/>
              </a:ext>
            </a:extLst>
          </p:cNvPr>
          <p:cNvSpPr/>
          <p:nvPr/>
        </p:nvSpPr>
        <p:spPr>
          <a:xfrm>
            <a:off x="10091089" y="5373806"/>
            <a:ext cx="7672275" cy="1514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553762-7552-9A1B-EB39-8DEDD7A6780C}"/>
              </a:ext>
            </a:extLst>
          </p:cNvPr>
          <p:cNvSpPr/>
          <p:nvPr/>
        </p:nvSpPr>
        <p:spPr>
          <a:xfrm>
            <a:off x="10091089" y="5373805"/>
            <a:ext cx="167697" cy="15140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>
              <a:solidFill>
                <a:srgbClr val="64CFBA"/>
              </a:solidFill>
              <a:latin typeface="Open Sans"/>
            </a:endParaRPr>
          </a:p>
        </p:txBody>
      </p:sp>
      <p:pic>
        <p:nvPicPr>
          <p:cNvPr id="94" name="Graphic 93" descr="Link with solid fill">
            <a:extLst>
              <a:ext uri="{FF2B5EF4-FFF2-40B4-BE49-F238E27FC236}">
                <a16:creationId xmlns:a16="http://schemas.microsoft.com/office/drawing/2014/main" id="{1A2FEDD2-0B93-58A4-28F5-5C0AA1E4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044" y="5679428"/>
            <a:ext cx="329670" cy="3288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417AC-3CED-EE84-CBC3-5C5F9FB64B02}"/>
              </a:ext>
            </a:extLst>
          </p:cNvPr>
          <p:cNvSpPr txBox="1"/>
          <p:nvPr/>
        </p:nvSpPr>
        <p:spPr>
          <a:xfrm>
            <a:off x="11006099" y="5670723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6"/>
              </a:rPr>
              <a:t>Ingest data | </a:t>
            </a:r>
            <a:r>
              <a:rPr lang="en-GB" sz="1650" err="1">
                <a:solidFill>
                  <a:srgbClr val="000000"/>
                </a:solidFill>
                <a:latin typeface="Arial" panose="020B0604020202020204"/>
                <a:hlinkClick r:id="rId6"/>
              </a:rPr>
              <a:t>CluedIn</a:t>
            </a:r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6"/>
              </a:rPr>
              <a:t> Documentation</a:t>
            </a:r>
            <a:endParaRPr lang="en-GB" sz="165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D9342-96DC-3AEF-DC8C-E028BF53165D}"/>
              </a:ext>
            </a:extLst>
          </p:cNvPr>
          <p:cNvSpPr txBox="1"/>
          <p:nvPr/>
        </p:nvSpPr>
        <p:spPr>
          <a:xfrm>
            <a:off x="10091089" y="4312322"/>
            <a:ext cx="72852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100">
                <a:solidFill>
                  <a:srgbClr val="FFFFFF"/>
                </a:solidFill>
                <a:latin typeface="Arial" panose="020B0604020202020204"/>
              </a:rPr>
              <a:t>Before you get down to practice, make sure you are comfortable with ingesting and mapping data. </a:t>
            </a:r>
            <a:endParaRPr lang="en-LT" sz="21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44D5E72-772D-B9E9-5665-7955A149EC9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pic>
        <p:nvPicPr>
          <p:cNvPr id="8" name="Graphic 7" descr="Link with solid fill">
            <a:extLst>
              <a:ext uri="{FF2B5EF4-FFF2-40B4-BE49-F238E27FC236}">
                <a16:creationId xmlns:a16="http://schemas.microsoft.com/office/drawing/2014/main" id="{11F5C64C-4773-1CAC-7144-17809D229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17044" y="6249828"/>
            <a:ext cx="329670" cy="328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544119-19DF-FEC1-133B-09FFE92055ED}"/>
              </a:ext>
            </a:extLst>
          </p:cNvPr>
          <p:cNvSpPr txBox="1"/>
          <p:nvPr/>
        </p:nvSpPr>
        <p:spPr>
          <a:xfrm>
            <a:off x="11006099" y="6241123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10"/>
              </a:rPr>
              <a:t>1.1. Ingestion | </a:t>
            </a:r>
            <a:r>
              <a:rPr lang="en-GB" sz="1650" err="1">
                <a:solidFill>
                  <a:srgbClr val="000000"/>
                </a:solidFill>
                <a:latin typeface="Arial" panose="020B0604020202020204"/>
                <a:hlinkClick r:id="rId10"/>
              </a:rPr>
              <a:t>CluedIn</a:t>
            </a:r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10"/>
              </a:rPr>
              <a:t> Documentation</a:t>
            </a:r>
            <a:endParaRPr lang="en-GB" sz="1650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4415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5D4183-FF07-30B9-3613-91611171D914}"/>
              </a:ext>
            </a:extLst>
          </p:cNvPr>
          <p:cNvSpPr/>
          <p:nvPr/>
        </p:nvSpPr>
        <p:spPr>
          <a:xfrm>
            <a:off x="0" y="-12946"/>
            <a:ext cx="9425530" cy="1032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81919-7EC5-DB7D-4367-BEFEE65F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5"/>
          <a:stretch>
            <a:fillRect/>
          </a:stretch>
        </p:blipFill>
        <p:spPr>
          <a:xfrm>
            <a:off x="0" y="0"/>
            <a:ext cx="9425530" cy="10302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30585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What’s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975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693339"/>
            <a:ext cx="6398613" cy="1039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/>
              <a:t>Learn more about AI agents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5876925"/>
            <a:ext cx="6761178" cy="152923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>
                <a:highlight>
                  <a:srgbClr val="2EF2A2"/>
                </a:highlight>
              </a:rPr>
              <a:t>Next session:</a:t>
            </a:r>
            <a:r>
              <a:rPr lang="en-GB" sz="3000" b="1"/>
              <a:t> </a:t>
            </a:r>
            <a:r>
              <a:rPr lang="en-GB" sz="3000"/>
              <a:t>Using </a:t>
            </a:r>
            <a:r>
              <a:rPr lang="en-US" sz="3000"/>
              <a:t>AI agents to deduplicate data.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3.xml><?xml version="1.0" encoding="utf-8"?>
<a:theme xmlns:a="http://schemas.openxmlformats.org/drawingml/2006/main" name="1_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4.xml><?xml version="1.0" encoding="utf-8"?>
<a:theme xmlns:a="http://schemas.openxmlformats.org/drawingml/2006/main" name="1_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832D56-4360-43C7-9FF2-B742F501B18F}">
  <ds:schemaRefs>
    <ds:schemaRef ds:uri="a34941db-1617-495b-b0ef-3e2b3c180289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132f155-a075-45b1-b535-0b465d57d705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1034</TotalTime>
  <Words>304</Words>
  <Application>Microsoft Office PowerPoint</Application>
  <PresentationFormat>Custom</PresentationFormat>
  <Paragraphs>40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Open Sans</vt:lpstr>
      <vt:lpstr>Open Sans bold</vt:lpstr>
      <vt:lpstr>Open Sans Extrabold</vt:lpstr>
      <vt:lpstr>CluedIn-Training-Template</vt:lpstr>
      <vt:lpstr>CluedIn-theme-2025</vt:lpstr>
      <vt:lpstr>1_CluedIn-Training-Template</vt:lpstr>
      <vt:lpstr>1_CluedIn-theme-2025</vt:lpstr>
      <vt:lpstr>PowerPoint Presentation</vt:lpstr>
      <vt:lpstr>Session Goal</vt:lpstr>
      <vt:lpstr>The data  we’ll use</vt:lpstr>
      <vt:lpstr>PowerPoint Presentation</vt:lpstr>
      <vt:lpstr>PowerPoint Presentation</vt:lpstr>
      <vt:lpstr>Demo summary</vt:lpstr>
      <vt:lpstr>Recommended materials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Iryna Sushko</cp:lastModifiedBy>
  <cp:revision>3</cp:revision>
  <dcterms:created xsi:type="dcterms:W3CDTF">2022-06-22T13:00:19Z</dcterms:created>
  <dcterms:modified xsi:type="dcterms:W3CDTF">2025-10-07T08:46:40Z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